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73" r:id="rId3"/>
    <p:sldId id="356" r:id="rId4"/>
    <p:sldId id="358" r:id="rId5"/>
    <p:sldId id="375" r:id="rId6"/>
    <p:sldId id="374" r:id="rId7"/>
    <p:sldId id="376" r:id="rId8"/>
    <p:sldId id="380" r:id="rId9"/>
    <p:sldId id="377" r:id="rId10"/>
    <p:sldId id="378" r:id="rId11"/>
    <p:sldId id="379" r:id="rId12"/>
    <p:sldId id="35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C7F"/>
    <a:srgbClr val="F6931C"/>
    <a:srgbClr val="5E5E8C"/>
    <a:srgbClr val="FC3210"/>
    <a:srgbClr val="FF9933"/>
    <a:srgbClr val="8E0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8805" autoAdjust="0"/>
  </p:normalViewPr>
  <p:slideViewPr>
    <p:cSldViewPr>
      <p:cViewPr>
        <p:scale>
          <a:sx n="66" d="100"/>
          <a:sy n="66" d="100"/>
        </p:scale>
        <p:origin x="139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7B313-37B2-4F12-96FB-8FBAC395AFE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0F678B-E4F2-42C2-BC1F-77DC896689E6}">
      <dgm:prSet phldrT="[Текст]" custT="1"/>
      <dgm:spPr>
        <a:solidFill>
          <a:srgbClr val="065C7F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Проект </a:t>
          </a:r>
        </a:p>
        <a:p>
          <a:r>
            <a:rPr lang="ru-RU" sz="1600" b="1" dirty="0" smtClean="0">
              <a:solidFill>
                <a:schemeClr val="bg1"/>
              </a:solidFill>
            </a:rPr>
            <a:t>«Комплексная программа поддержки уязвимой молодежи в сфере репродуктивного здоровья и социального благополучия в трех российских регионах»</a:t>
          </a:r>
          <a:endParaRPr lang="ru-RU" sz="1600" dirty="0">
            <a:solidFill>
              <a:schemeClr val="bg1"/>
            </a:solidFill>
          </a:endParaRPr>
        </a:p>
      </dgm:t>
    </dgm:pt>
    <dgm:pt modelId="{86325855-399E-459F-A517-306B643A859B}" type="parTrans" cxnId="{0177ACDC-32B4-4C06-8F56-4E9D436D43FB}">
      <dgm:prSet/>
      <dgm:spPr/>
      <dgm:t>
        <a:bodyPr/>
        <a:lstStyle/>
        <a:p>
          <a:endParaRPr lang="ru-RU"/>
        </a:p>
      </dgm:t>
    </dgm:pt>
    <dgm:pt modelId="{E3A51407-F049-45DB-9548-A1D28AE6AC8A}" type="sibTrans" cxnId="{0177ACDC-32B4-4C06-8F56-4E9D436D43FB}">
      <dgm:prSet/>
      <dgm:spPr/>
      <dgm:t>
        <a:bodyPr/>
        <a:lstStyle/>
        <a:p>
          <a:endParaRPr lang="ru-RU"/>
        </a:p>
      </dgm:t>
    </dgm:pt>
    <dgm:pt modelId="{21D78523-B084-474B-A659-A5BA733C82B2}">
      <dgm:prSet phldrT="[Текст]"/>
      <dgm:spPr>
        <a:solidFill>
          <a:srgbClr val="F6931C"/>
        </a:solidFill>
      </dgm:spPr>
      <dgm:t>
        <a:bodyPr/>
        <a:lstStyle/>
        <a:p>
          <a:r>
            <a:rPr lang="ru-RU" dirty="0" smtClean="0"/>
            <a:t>Программа «Путешествие ради жизни» </a:t>
          </a:r>
        </a:p>
        <a:p>
          <a:r>
            <a:rPr lang="ru-RU" dirty="0" smtClean="0"/>
            <a:t>(</a:t>
          </a:r>
          <a:r>
            <a:rPr lang="en-US" dirty="0" smtClean="0"/>
            <a:t>Journey4Life)</a:t>
          </a:r>
          <a:endParaRPr lang="ru-RU" dirty="0"/>
        </a:p>
      </dgm:t>
    </dgm:pt>
    <dgm:pt modelId="{CE9C2073-CC0A-4AEB-BEF3-154E3B750141}" type="parTrans" cxnId="{4650D053-BEA1-4696-A987-B53FF136B7B6}">
      <dgm:prSet/>
      <dgm:spPr/>
      <dgm:t>
        <a:bodyPr/>
        <a:lstStyle/>
        <a:p>
          <a:endParaRPr lang="ru-RU"/>
        </a:p>
      </dgm:t>
    </dgm:pt>
    <dgm:pt modelId="{A79DDC63-63A1-4AEB-B216-36BD8389802F}" type="sibTrans" cxnId="{4650D053-BEA1-4696-A987-B53FF136B7B6}">
      <dgm:prSet/>
      <dgm:spPr/>
      <dgm:t>
        <a:bodyPr/>
        <a:lstStyle/>
        <a:p>
          <a:endParaRPr lang="ru-RU"/>
        </a:p>
      </dgm:t>
    </dgm:pt>
    <dgm:pt modelId="{BA2CF232-4996-4450-BDB6-B12AD4307908}">
      <dgm:prSet phldrT="[Текст]"/>
      <dgm:spPr>
        <a:solidFill>
          <a:srgbClr val="F6931C"/>
        </a:solidFill>
      </dgm:spPr>
      <dgm:t>
        <a:bodyPr/>
        <a:lstStyle/>
        <a:p>
          <a:r>
            <a:rPr lang="ru-RU" dirty="0" smtClean="0"/>
            <a:t>Программа трудоустройства «Моя карьера»</a:t>
          </a:r>
        </a:p>
        <a:p>
          <a:r>
            <a:rPr lang="ru-RU" dirty="0" smtClean="0"/>
            <a:t>(</a:t>
          </a:r>
          <a:r>
            <a:rPr lang="en-US" dirty="0" smtClean="0"/>
            <a:t>Career4Me)</a:t>
          </a:r>
          <a:endParaRPr lang="ru-RU" dirty="0"/>
        </a:p>
      </dgm:t>
    </dgm:pt>
    <dgm:pt modelId="{27C942E9-78DF-43F3-94F3-10D0739297F6}" type="parTrans" cxnId="{1860846A-46B8-4267-B70B-2FA8E11F07B3}">
      <dgm:prSet/>
      <dgm:spPr/>
      <dgm:t>
        <a:bodyPr/>
        <a:lstStyle/>
        <a:p>
          <a:endParaRPr lang="ru-RU"/>
        </a:p>
      </dgm:t>
    </dgm:pt>
    <dgm:pt modelId="{641294AB-A2A1-4E44-B43F-830B3E0B8589}" type="sibTrans" cxnId="{1860846A-46B8-4267-B70B-2FA8E11F07B3}">
      <dgm:prSet/>
      <dgm:spPr/>
      <dgm:t>
        <a:bodyPr/>
        <a:lstStyle/>
        <a:p>
          <a:endParaRPr lang="ru-RU"/>
        </a:p>
      </dgm:t>
    </dgm:pt>
    <dgm:pt modelId="{3D597CEA-E412-4524-9122-841B14DF482A}">
      <dgm:prSet phldrT="[Текст]"/>
      <dgm:spPr>
        <a:solidFill>
          <a:srgbClr val="F6931C"/>
        </a:solidFill>
      </dgm:spPr>
      <dgm:t>
        <a:bodyPr/>
        <a:lstStyle/>
        <a:p>
          <a:r>
            <a:rPr lang="ru-RU" dirty="0" smtClean="0"/>
            <a:t>Программа исследований на основе участия сообществ (</a:t>
          </a:r>
          <a:r>
            <a:rPr lang="en-US" dirty="0" smtClean="0"/>
            <a:t>CBPR)</a:t>
          </a:r>
          <a:endParaRPr lang="ru-RU" dirty="0"/>
        </a:p>
      </dgm:t>
    </dgm:pt>
    <dgm:pt modelId="{7A8A6C88-FA89-41B8-AD80-5EE5DE73A516}" type="parTrans" cxnId="{94ED16D2-17A2-4418-810F-8E34FA183DBD}">
      <dgm:prSet/>
      <dgm:spPr/>
      <dgm:t>
        <a:bodyPr/>
        <a:lstStyle/>
        <a:p>
          <a:endParaRPr lang="ru-RU"/>
        </a:p>
      </dgm:t>
    </dgm:pt>
    <dgm:pt modelId="{43D966F5-6048-422A-B59E-28605CB85517}" type="sibTrans" cxnId="{94ED16D2-17A2-4418-810F-8E34FA183DBD}">
      <dgm:prSet/>
      <dgm:spPr/>
      <dgm:t>
        <a:bodyPr/>
        <a:lstStyle/>
        <a:p>
          <a:endParaRPr lang="ru-RU"/>
        </a:p>
      </dgm:t>
    </dgm:pt>
    <dgm:pt modelId="{18C72C12-4488-45FA-9681-3A7D968CF5B2}" type="pres">
      <dgm:prSet presAssocID="{AA97B313-37B2-4F12-96FB-8FBAC395AF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9BD2984-B952-465C-9FB6-5FC39A25DAA5}" type="pres">
      <dgm:prSet presAssocID="{A20F678B-E4F2-42C2-BC1F-77DC896689E6}" presName="hierRoot1" presStyleCnt="0">
        <dgm:presLayoutVars>
          <dgm:hierBranch val="init"/>
        </dgm:presLayoutVars>
      </dgm:prSet>
      <dgm:spPr/>
    </dgm:pt>
    <dgm:pt modelId="{E539DE58-1E6E-4530-90E4-31DF99A58BC1}" type="pres">
      <dgm:prSet presAssocID="{A20F678B-E4F2-42C2-BC1F-77DC896689E6}" presName="rootComposite1" presStyleCnt="0"/>
      <dgm:spPr/>
    </dgm:pt>
    <dgm:pt modelId="{06061C2D-2F79-4B15-919D-B489CAE9E5B6}" type="pres">
      <dgm:prSet presAssocID="{A20F678B-E4F2-42C2-BC1F-77DC896689E6}" presName="rootText1" presStyleLbl="node0" presStyleIdx="0" presStyleCnt="1" custScaleX="218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1C755-60B1-4704-AE0D-EA719A213DD2}" type="pres">
      <dgm:prSet presAssocID="{A20F678B-E4F2-42C2-BC1F-77DC896689E6}" presName="rootConnector1" presStyleLbl="node1" presStyleIdx="0" presStyleCnt="0"/>
      <dgm:spPr/>
    </dgm:pt>
    <dgm:pt modelId="{85360440-05ED-4726-A934-FB8E9189EC04}" type="pres">
      <dgm:prSet presAssocID="{A20F678B-E4F2-42C2-BC1F-77DC896689E6}" presName="hierChild2" presStyleCnt="0"/>
      <dgm:spPr/>
    </dgm:pt>
    <dgm:pt modelId="{1891D430-FF7A-445E-8322-0AA10076C723}" type="pres">
      <dgm:prSet presAssocID="{CE9C2073-CC0A-4AEB-BEF3-154E3B750141}" presName="Name37" presStyleLbl="parChTrans1D2" presStyleIdx="0" presStyleCnt="3"/>
      <dgm:spPr/>
    </dgm:pt>
    <dgm:pt modelId="{5B3B841B-D079-42B0-895F-BF24C7E7FCC2}" type="pres">
      <dgm:prSet presAssocID="{21D78523-B084-474B-A659-A5BA733C82B2}" presName="hierRoot2" presStyleCnt="0">
        <dgm:presLayoutVars>
          <dgm:hierBranch val="init"/>
        </dgm:presLayoutVars>
      </dgm:prSet>
      <dgm:spPr/>
    </dgm:pt>
    <dgm:pt modelId="{54485239-235F-4351-B7D1-665DAC71B5C8}" type="pres">
      <dgm:prSet presAssocID="{21D78523-B084-474B-A659-A5BA733C82B2}" presName="rootComposite" presStyleCnt="0"/>
      <dgm:spPr/>
    </dgm:pt>
    <dgm:pt modelId="{3CC4C334-1678-4B18-82AA-98735F3BB216}" type="pres">
      <dgm:prSet presAssocID="{21D78523-B084-474B-A659-A5BA733C82B2}" presName="rootText" presStyleLbl="node2" presStyleIdx="0" presStyleCnt="3">
        <dgm:presLayoutVars>
          <dgm:chPref val="3"/>
        </dgm:presLayoutVars>
      </dgm:prSet>
      <dgm:spPr/>
    </dgm:pt>
    <dgm:pt modelId="{4FD3FC06-AF22-43AC-9826-3D7609D7D914}" type="pres">
      <dgm:prSet presAssocID="{21D78523-B084-474B-A659-A5BA733C82B2}" presName="rootConnector" presStyleLbl="node2" presStyleIdx="0" presStyleCnt="3"/>
      <dgm:spPr/>
    </dgm:pt>
    <dgm:pt modelId="{D1DC3216-6368-48CA-876A-EEF856CE7C4F}" type="pres">
      <dgm:prSet presAssocID="{21D78523-B084-474B-A659-A5BA733C82B2}" presName="hierChild4" presStyleCnt="0"/>
      <dgm:spPr/>
    </dgm:pt>
    <dgm:pt modelId="{06A7FD76-A1A9-43B3-8B0F-31FD02861C2C}" type="pres">
      <dgm:prSet presAssocID="{21D78523-B084-474B-A659-A5BA733C82B2}" presName="hierChild5" presStyleCnt="0"/>
      <dgm:spPr/>
    </dgm:pt>
    <dgm:pt modelId="{D155B3ED-7134-4C06-80E7-89677DF15264}" type="pres">
      <dgm:prSet presAssocID="{27C942E9-78DF-43F3-94F3-10D0739297F6}" presName="Name37" presStyleLbl="parChTrans1D2" presStyleIdx="1" presStyleCnt="3"/>
      <dgm:spPr/>
    </dgm:pt>
    <dgm:pt modelId="{D3E953FA-BC98-4793-B278-5189A25BD3C3}" type="pres">
      <dgm:prSet presAssocID="{BA2CF232-4996-4450-BDB6-B12AD4307908}" presName="hierRoot2" presStyleCnt="0">
        <dgm:presLayoutVars>
          <dgm:hierBranch val="init"/>
        </dgm:presLayoutVars>
      </dgm:prSet>
      <dgm:spPr/>
    </dgm:pt>
    <dgm:pt modelId="{9C87F40C-93CA-4B88-80C5-81A72CC6A37F}" type="pres">
      <dgm:prSet presAssocID="{BA2CF232-4996-4450-BDB6-B12AD4307908}" presName="rootComposite" presStyleCnt="0"/>
      <dgm:spPr/>
    </dgm:pt>
    <dgm:pt modelId="{C644718C-5F05-4C7E-BB32-9D87347C0BCE}" type="pres">
      <dgm:prSet presAssocID="{BA2CF232-4996-4450-BDB6-B12AD430790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7F946F-1640-4723-A5A7-175DEB55DBA3}" type="pres">
      <dgm:prSet presAssocID="{BA2CF232-4996-4450-BDB6-B12AD4307908}" presName="rootConnector" presStyleLbl="node2" presStyleIdx="1" presStyleCnt="3"/>
      <dgm:spPr/>
    </dgm:pt>
    <dgm:pt modelId="{5CB24E4A-E316-4BDE-98D2-AD6FB3DF5F67}" type="pres">
      <dgm:prSet presAssocID="{BA2CF232-4996-4450-BDB6-B12AD4307908}" presName="hierChild4" presStyleCnt="0"/>
      <dgm:spPr/>
    </dgm:pt>
    <dgm:pt modelId="{31001DBB-50E4-4E5B-BC11-14597E233B48}" type="pres">
      <dgm:prSet presAssocID="{BA2CF232-4996-4450-BDB6-B12AD4307908}" presName="hierChild5" presStyleCnt="0"/>
      <dgm:spPr/>
    </dgm:pt>
    <dgm:pt modelId="{F3EF9879-F310-49D8-87E2-F0E4347F84BA}" type="pres">
      <dgm:prSet presAssocID="{7A8A6C88-FA89-41B8-AD80-5EE5DE73A516}" presName="Name37" presStyleLbl="parChTrans1D2" presStyleIdx="2" presStyleCnt="3"/>
      <dgm:spPr/>
    </dgm:pt>
    <dgm:pt modelId="{9A6B1FEE-A491-4374-AEFE-0F546105A892}" type="pres">
      <dgm:prSet presAssocID="{3D597CEA-E412-4524-9122-841B14DF482A}" presName="hierRoot2" presStyleCnt="0">
        <dgm:presLayoutVars>
          <dgm:hierBranch val="init"/>
        </dgm:presLayoutVars>
      </dgm:prSet>
      <dgm:spPr/>
    </dgm:pt>
    <dgm:pt modelId="{097FC382-E7CF-42C0-BC25-0CEA1B5BA630}" type="pres">
      <dgm:prSet presAssocID="{3D597CEA-E412-4524-9122-841B14DF482A}" presName="rootComposite" presStyleCnt="0"/>
      <dgm:spPr/>
    </dgm:pt>
    <dgm:pt modelId="{8C5D69B1-D2FC-43D7-A4F6-B8A06771690F}" type="pres">
      <dgm:prSet presAssocID="{3D597CEA-E412-4524-9122-841B14DF482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7B24D4-E9C0-4FD5-977B-CC55ACA3BAE7}" type="pres">
      <dgm:prSet presAssocID="{3D597CEA-E412-4524-9122-841B14DF482A}" presName="rootConnector" presStyleLbl="node2" presStyleIdx="2" presStyleCnt="3"/>
      <dgm:spPr/>
    </dgm:pt>
    <dgm:pt modelId="{C9C5C258-2187-4E9C-8441-0894BD2AE31E}" type="pres">
      <dgm:prSet presAssocID="{3D597CEA-E412-4524-9122-841B14DF482A}" presName="hierChild4" presStyleCnt="0"/>
      <dgm:spPr/>
    </dgm:pt>
    <dgm:pt modelId="{59893026-47BC-4CEB-A691-ED062CA8E162}" type="pres">
      <dgm:prSet presAssocID="{3D597CEA-E412-4524-9122-841B14DF482A}" presName="hierChild5" presStyleCnt="0"/>
      <dgm:spPr/>
    </dgm:pt>
    <dgm:pt modelId="{8388450D-6CF1-4EBA-87DE-F98E1E9DBED7}" type="pres">
      <dgm:prSet presAssocID="{A20F678B-E4F2-42C2-BC1F-77DC896689E6}" presName="hierChild3" presStyleCnt="0"/>
      <dgm:spPr/>
    </dgm:pt>
  </dgm:ptLst>
  <dgm:cxnLst>
    <dgm:cxn modelId="{49C49C2D-4AA4-4C80-8303-B6E4674742F0}" type="presOf" srcId="{A20F678B-E4F2-42C2-BC1F-77DC896689E6}" destId="{BCA1C755-60B1-4704-AE0D-EA719A213DD2}" srcOrd="1" destOrd="0" presId="urn:microsoft.com/office/officeart/2005/8/layout/orgChart1"/>
    <dgm:cxn modelId="{1860846A-46B8-4267-B70B-2FA8E11F07B3}" srcId="{A20F678B-E4F2-42C2-BC1F-77DC896689E6}" destId="{BA2CF232-4996-4450-BDB6-B12AD4307908}" srcOrd="1" destOrd="0" parTransId="{27C942E9-78DF-43F3-94F3-10D0739297F6}" sibTransId="{641294AB-A2A1-4E44-B43F-830B3E0B8589}"/>
    <dgm:cxn modelId="{E6D15308-88DD-4E5C-9BE7-2605F571F3D2}" type="presOf" srcId="{BA2CF232-4996-4450-BDB6-B12AD4307908}" destId="{C644718C-5F05-4C7E-BB32-9D87347C0BCE}" srcOrd="0" destOrd="0" presId="urn:microsoft.com/office/officeart/2005/8/layout/orgChart1"/>
    <dgm:cxn modelId="{0177ACDC-32B4-4C06-8F56-4E9D436D43FB}" srcId="{AA97B313-37B2-4F12-96FB-8FBAC395AFEE}" destId="{A20F678B-E4F2-42C2-BC1F-77DC896689E6}" srcOrd="0" destOrd="0" parTransId="{86325855-399E-459F-A517-306B643A859B}" sibTransId="{E3A51407-F049-45DB-9548-A1D28AE6AC8A}"/>
    <dgm:cxn modelId="{CDA73908-1203-4E63-9130-1E858F030283}" type="presOf" srcId="{3D597CEA-E412-4524-9122-841B14DF482A}" destId="{8C5D69B1-D2FC-43D7-A4F6-B8A06771690F}" srcOrd="0" destOrd="0" presId="urn:microsoft.com/office/officeart/2005/8/layout/orgChart1"/>
    <dgm:cxn modelId="{94ED16D2-17A2-4418-810F-8E34FA183DBD}" srcId="{A20F678B-E4F2-42C2-BC1F-77DC896689E6}" destId="{3D597CEA-E412-4524-9122-841B14DF482A}" srcOrd="2" destOrd="0" parTransId="{7A8A6C88-FA89-41B8-AD80-5EE5DE73A516}" sibTransId="{43D966F5-6048-422A-B59E-28605CB85517}"/>
    <dgm:cxn modelId="{91D54167-13EA-4321-8E15-2081872FFE05}" type="presOf" srcId="{BA2CF232-4996-4450-BDB6-B12AD4307908}" destId="{B67F946F-1640-4723-A5A7-175DEB55DBA3}" srcOrd="1" destOrd="0" presId="urn:microsoft.com/office/officeart/2005/8/layout/orgChart1"/>
    <dgm:cxn modelId="{91F600B2-B49F-49DF-B05F-CD2918F7081E}" type="presOf" srcId="{27C942E9-78DF-43F3-94F3-10D0739297F6}" destId="{D155B3ED-7134-4C06-80E7-89677DF15264}" srcOrd="0" destOrd="0" presId="urn:microsoft.com/office/officeart/2005/8/layout/orgChart1"/>
    <dgm:cxn modelId="{4728ADD6-2C5C-4AA5-A3E3-CE8E086C0E14}" type="presOf" srcId="{A20F678B-E4F2-42C2-BC1F-77DC896689E6}" destId="{06061C2D-2F79-4B15-919D-B489CAE9E5B6}" srcOrd="0" destOrd="0" presId="urn:microsoft.com/office/officeart/2005/8/layout/orgChart1"/>
    <dgm:cxn modelId="{EE39A582-5D38-4126-8CDF-5A7FD1C815D6}" type="presOf" srcId="{21D78523-B084-474B-A659-A5BA733C82B2}" destId="{3CC4C334-1678-4B18-82AA-98735F3BB216}" srcOrd="0" destOrd="0" presId="urn:microsoft.com/office/officeart/2005/8/layout/orgChart1"/>
    <dgm:cxn modelId="{4650D053-BEA1-4696-A987-B53FF136B7B6}" srcId="{A20F678B-E4F2-42C2-BC1F-77DC896689E6}" destId="{21D78523-B084-474B-A659-A5BA733C82B2}" srcOrd="0" destOrd="0" parTransId="{CE9C2073-CC0A-4AEB-BEF3-154E3B750141}" sibTransId="{A79DDC63-63A1-4AEB-B216-36BD8389802F}"/>
    <dgm:cxn modelId="{F2E8AA19-61FD-4665-8B7A-8685E8FCD2A4}" type="presOf" srcId="{7A8A6C88-FA89-41B8-AD80-5EE5DE73A516}" destId="{F3EF9879-F310-49D8-87E2-F0E4347F84BA}" srcOrd="0" destOrd="0" presId="urn:microsoft.com/office/officeart/2005/8/layout/orgChart1"/>
    <dgm:cxn modelId="{6407952C-18F6-4DC4-B004-50ABB4E137AB}" type="presOf" srcId="{AA97B313-37B2-4F12-96FB-8FBAC395AFEE}" destId="{18C72C12-4488-45FA-9681-3A7D968CF5B2}" srcOrd="0" destOrd="0" presId="urn:microsoft.com/office/officeart/2005/8/layout/orgChart1"/>
    <dgm:cxn modelId="{F004A341-3E79-4FA2-93DA-1BFAD251428B}" type="presOf" srcId="{21D78523-B084-474B-A659-A5BA733C82B2}" destId="{4FD3FC06-AF22-43AC-9826-3D7609D7D914}" srcOrd="1" destOrd="0" presId="urn:microsoft.com/office/officeart/2005/8/layout/orgChart1"/>
    <dgm:cxn modelId="{B664D898-8B97-4EC4-99D2-9A13ED30008C}" type="presOf" srcId="{3D597CEA-E412-4524-9122-841B14DF482A}" destId="{0B7B24D4-E9C0-4FD5-977B-CC55ACA3BAE7}" srcOrd="1" destOrd="0" presId="urn:microsoft.com/office/officeart/2005/8/layout/orgChart1"/>
    <dgm:cxn modelId="{75BCC931-3EBD-47E2-949F-A2238B496610}" type="presOf" srcId="{CE9C2073-CC0A-4AEB-BEF3-154E3B750141}" destId="{1891D430-FF7A-445E-8322-0AA10076C723}" srcOrd="0" destOrd="0" presId="urn:microsoft.com/office/officeart/2005/8/layout/orgChart1"/>
    <dgm:cxn modelId="{78CE5422-37E3-4468-9AEB-09A6537ADE89}" type="presParOf" srcId="{18C72C12-4488-45FA-9681-3A7D968CF5B2}" destId="{99BD2984-B952-465C-9FB6-5FC39A25DAA5}" srcOrd="0" destOrd="0" presId="urn:microsoft.com/office/officeart/2005/8/layout/orgChart1"/>
    <dgm:cxn modelId="{279280E0-EC75-4AE1-AE58-26491C332DC7}" type="presParOf" srcId="{99BD2984-B952-465C-9FB6-5FC39A25DAA5}" destId="{E539DE58-1E6E-4530-90E4-31DF99A58BC1}" srcOrd="0" destOrd="0" presId="urn:microsoft.com/office/officeart/2005/8/layout/orgChart1"/>
    <dgm:cxn modelId="{DBA3E31C-2CCE-4050-BED7-FB4759D27B0F}" type="presParOf" srcId="{E539DE58-1E6E-4530-90E4-31DF99A58BC1}" destId="{06061C2D-2F79-4B15-919D-B489CAE9E5B6}" srcOrd="0" destOrd="0" presId="urn:microsoft.com/office/officeart/2005/8/layout/orgChart1"/>
    <dgm:cxn modelId="{081F8C23-822C-4CBF-8E77-250A0B07A52C}" type="presParOf" srcId="{E539DE58-1E6E-4530-90E4-31DF99A58BC1}" destId="{BCA1C755-60B1-4704-AE0D-EA719A213DD2}" srcOrd="1" destOrd="0" presId="urn:microsoft.com/office/officeart/2005/8/layout/orgChart1"/>
    <dgm:cxn modelId="{FB584E7C-CB8C-4679-B951-285B4CC01805}" type="presParOf" srcId="{99BD2984-B952-465C-9FB6-5FC39A25DAA5}" destId="{85360440-05ED-4726-A934-FB8E9189EC04}" srcOrd="1" destOrd="0" presId="urn:microsoft.com/office/officeart/2005/8/layout/orgChart1"/>
    <dgm:cxn modelId="{69A0F7DE-E235-4EA3-84CE-8D4A42246F11}" type="presParOf" srcId="{85360440-05ED-4726-A934-FB8E9189EC04}" destId="{1891D430-FF7A-445E-8322-0AA10076C723}" srcOrd="0" destOrd="0" presId="urn:microsoft.com/office/officeart/2005/8/layout/orgChart1"/>
    <dgm:cxn modelId="{C6A03716-4C63-4039-AE00-48040BDEE314}" type="presParOf" srcId="{85360440-05ED-4726-A934-FB8E9189EC04}" destId="{5B3B841B-D079-42B0-895F-BF24C7E7FCC2}" srcOrd="1" destOrd="0" presId="urn:microsoft.com/office/officeart/2005/8/layout/orgChart1"/>
    <dgm:cxn modelId="{579FBC06-0160-49A8-8EB5-4DBFC88ACE67}" type="presParOf" srcId="{5B3B841B-D079-42B0-895F-BF24C7E7FCC2}" destId="{54485239-235F-4351-B7D1-665DAC71B5C8}" srcOrd="0" destOrd="0" presId="urn:microsoft.com/office/officeart/2005/8/layout/orgChart1"/>
    <dgm:cxn modelId="{6C19BADE-A1EE-4EDD-85BB-90109286B62A}" type="presParOf" srcId="{54485239-235F-4351-B7D1-665DAC71B5C8}" destId="{3CC4C334-1678-4B18-82AA-98735F3BB216}" srcOrd="0" destOrd="0" presId="urn:microsoft.com/office/officeart/2005/8/layout/orgChart1"/>
    <dgm:cxn modelId="{6402B0B4-8A93-4A9C-A1F6-E5D0BC3BCD99}" type="presParOf" srcId="{54485239-235F-4351-B7D1-665DAC71B5C8}" destId="{4FD3FC06-AF22-43AC-9826-3D7609D7D914}" srcOrd="1" destOrd="0" presId="urn:microsoft.com/office/officeart/2005/8/layout/orgChart1"/>
    <dgm:cxn modelId="{62C51C87-60EB-4F18-9B6E-166D48D45571}" type="presParOf" srcId="{5B3B841B-D079-42B0-895F-BF24C7E7FCC2}" destId="{D1DC3216-6368-48CA-876A-EEF856CE7C4F}" srcOrd="1" destOrd="0" presId="urn:microsoft.com/office/officeart/2005/8/layout/orgChart1"/>
    <dgm:cxn modelId="{A2B465ED-294C-4427-A9E5-2ABFABB0347E}" type="presParOf" srcId="{5B3B841B-D079-42B0-895F-BF24C7E7FCC2}" destId="{06A7FD76-A1A9-43B3-8B0F-31FD02861C2C}" srcOrd="2" destOrd="0" presId="urn:microsoft.com/office/officeart/2005/8/layout/orgChart1"/>
    <dgm:cxn modelId="{45778D6D-F389-4959-BBDD-D39E51B9DBB9}" type="presParOf" srcId="{85360440-05ED-4726-A934-FB8E9189EC04}" destId="{D155B3ED-7134-4C06-80E7-89677DF15264}" srcOrd="2" destOrd="0" presId="urn:microsoft.com/office/officeart/2005/8/layout/orgChart1"/>
    <dgm:cxn modelId="{DFE78626-248B-4473-A239-F3049495EF89}" type="presParOf" srcId="{85360440-05ED-4726-A934-FB8E9189EC04}" destId="{D3E953FA-BC98-4793-B278-5189A25BD3C3}" srcOrd="3" destOrd="0" presId="urn:microsoft.com/office/officeart/2005/8/layout/orgChart1"/>
    <dgm:cxn modelId="{B38E8350-EFF7-4D3E-A64C-1EE9928DB957}" type="presParOf" srcId="{D3E953FA-BC98-4793-B278-5189A25BD3C3}" destId="{9C87F40C-93CA-4B88-80C5-81A72CC6A37F}" srcOrd="0" destOrd="0" presId="urn:microsoft.com/office/officeart/2005/8/layout/orgChart1"/>
    <dgm:cxn modelId="{294D8CD5-4211-43B0-BC23-3A39430764C5}" type="presParOf" srcId="{9C87F40C-93CA-4B88-80C5-81A72CC6A37F}" destId="{C644718C-5F05-4C7E-BB32-9D87347C0BCE}" srcOrd="0" destOrd="0" presId="urn:microsoft.com/office/officeart/2005/8/layout/orgChart1"/>
    <dgm:cxn modelId="{7B84816E-205A-4165-AC55-60C9ECD9F3AF}" type="presParOf" srcId="{9C87F40C-93CA-4B88-80C5-81A72CC6A37F}" destId="{B67F946F-1640-4723-A5A7-175DEB55DBA3}" srcOrd="1" destOrd="0" presId="urn:microsoft.com/office/officeart/2005/8/layout/orgChart1"/>
    <dgm:cxn modelId="{010773AD-6A28-4231-ABD3-B59A069F15C0}" type="presParOf" srcId="{D3E953FA-BC98-4793-B278-5189A25BD3C3}" destId="{5CB24E4A-E316-4BDE-98D2-AD6FB3DF5F67}" srcOrd="1" destOrd="0" presId="urn:microsoft.com/office/officeart/2005/8/layout/orgChart1"/>
    <dgm:cxn modelId="{B70DD96F-432C-4A76-BCA7-6644FAF218CF}" type="presParOf" srcId="{D3E953FA-BC98-4793-B278-5189A25BD3C3}" destId="{31001DBB-50E4-4E5B-BC11-14597E233B48}" srcOrd="2" destOrd="0" presId="urn:microsoft.com/office/officeart/2005/8/layout/orgChart1"/>
    <dgm:cxn modelId="{871BCA7B-1145-4126-A8B2-9BBA0A3E9F98}" type="presParOf" srcId="{85360440-05ED-4726-A934-FB8E9189EC04}" destId="{F3EF9879-F310-49D8-87E2-F0E4347F84BA}" srcOrd="4" destOrd="0" presId="urn:microsoft.com/office/officeart/2005/8/layout/orgChart1"/>
    <dgm:cxn modelId="{5B6A369D-9D08-4D0F-8119-544C6249CF18}" type="presParOf" srcId="{85360440-05ED-4726-A934-FB8E9189EC04}" destId="{9A6B1FEE-A491-4374-AEFE-0F546105A892}" srcOrd="5" destOrd="0" presId="urn:microsoft.com/office/officeart/2005/8/layout/orgChart1"/>
    <dgm:cxn modelId="{3538A425-8CD0-449C-BC22-45C594743E6F}" type="presParOf" srcId="{9A6B1FEE-A491-4374-AEFE-0F546105A892}" destId="{097FC382-E7CF-42C0-BC25-0CEA1B5BA630}" srcOrd="0" destOrd="0" presId="urn:microsoft.com/office/officeart/2005/8/layout/orgChart1"/>
    <dgm:cxn modelId="{856F552F-92E2-4A6B-9194-924D87B34007}" type="presParOf" srcId="{097FC382-E7CF-42C0-BC25-0CEA1B5BA630}" destId="{8C5D69B1-D2FC-43D7-A4F6-B8A06771690F}" srcOrd="0" destOrd="0" presId="urn:microsoft.com/office/officeart/2005/8/layout/orgChart1"/>
    <dgm:cxn modelId="{FB0AFD65-63AC-4593-AC71-1A7DF4B0F927}" type="presParOf" srcId="{097FC382-E7CF-42C0-BC25-0CEA1B5BA630}" destId="{0B7B24D4-E9C0-4FD5-977B-CC55ACA3BAE7}" srcOrd="1" destOrd="0" presId="urn:microsoft.com/office/officeart/2005/8/layout/orgChart1"/>
    <dgm:cxn modelId="{413758BE-7C1C-482C-8562-AC579E91FCF5}" type="presParOf" srcId="{9A6B1FEE-A491-4374-AEFE-0F546105A892}" destId="{C9C5C258-2187-4E9C-8441-0894BD2AE31E}" srcOrd="1" destOrd="0" presId="urn:microsoft.com/office/officeart/2005/8/layout/orgChart1"/>
    <dgm:cxn modelId="{5F43A8D8-4392-42C4-8A83-C9B656149C52}" type="presParOf" srcId="{9A6B1FEE-A491-4374-AEFE-0F546105A892}" destId="{59893026-47BC-4CEB-A691-ED062CA8E162}" srcOrd="2" destOrd="0" presId="urn:microsoft.com/office/officeart/2005/8/layout/orgChart1"/>
    <dgm:cxn modelId="{BD440061-CC95-4DAC-8603-779E9F16701B}" type="presParOf" srcId="{99BD2984-B952-465C-9FB6-5FC39A25DAA5}" destId="{8388450D-6CF1-4EBA-87DE-F98E1E9DBE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F9879-F310-49D8-87E2-F0E4347F84BA}">
      <dsp:nvSpPr>
        <dsp:cNvPr id="0" name=""/>
        <dsp:cNvSpPr/>
      </dsp:nvSpPr>
      <dsp:spPr>
        <a:xfrm>
          <a:off x="4032448" y="1964446"/>
          <a:ext cx="2852986" cy="495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73"/>
              </a:lnTo>
              <a:lnTo>
                <a:pt x="2852986" y="247573"/>
              </a:lnTo>
              <a:lnTo>
                <a:pt x="2852986" y="4951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5B3ED-7134-4C06-80E7-89677DF15264}">
      <dsp:nvSpPr>
        <dsp:cNvPr id="0" name=""/>
        <dsp:cNvSpPr/>
      </dsp:nvSpPr>
      <dsp:spPr>
        <a:xfrm>
          <a:off x="3986727" y="1964446"/>
          <a:ext cx="91440" cy="4951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1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1D430-FF7A-445E-8322-0AA10076C723}">
      <dsp:nvSpPr>
        <dsp:cNvPr id="0" name=""/>
        <dsp:cNvSpPr/>
      </dsp:nvSpPr>
      <dsp:spPr>
        <a:xfrm>
          <a:off x="1179461" y="1964446"/>
          <a:ext cx="2852986" cy="495146"/>
        </a:xfrm>
        <a:custGeom>
          <a:avLst/>
          <a:gdLst/>
          <a:ahLst/>
          <a:cxnLst/>
          <a:rect l="0" t="0" r="0" b="0"/>
          <a:pathLst>
            <a:path>
              <a:moveTo>
                <a:pt x="2852986" y="0"/>
              </a:moveTo>
              <a:lnTo>
                <a:pt x="2852986" y="247573"/>
              </a:lnTo>
              <a:lnTo>
                <a:pt x="0" y="247573"/>
              </a:lnTo>
              <a:lnTo>
                <a:pt x="0" y="4951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61C2D-2F79-4B15-919D-B489CAE9E5B6}">
      <dsp:nvSpPr>
        <dsp:cNvPr id="0" name=""/>
        <dsp:cNvSpPr/>
      </dsp:nvSpPr>
      <dsp:spPr>
        <a:xfrm>
          <a:off x="1460292" y="785526"/>
          <a:ext cx="5144311" cy="1178920"/>
        </a:xfrm>
        <a:prstGeom prst="rect">
          <a:avLst/>
        </a:prstGeom>
        <a:solidFill>
          <a:srgbClr val="065C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Проект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«Комплексная программа поддержки уязвимой молодежи в сфере репродуктивного здоровья и социального благополучия в трех российских регионах»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460292" y="785526"/>
        <a:ext cx="5144311" cy="1178920"/>
      </dsp:txXfrm>
    </dsp:sp>
    <dsp:sp modelId="{3CC4C334-1678-4B18-82AA-98735F3BB216}">
      <dsp:nvSpPr>
        <dsp:cNvPr id="0" name=""/>
        <dsp:cNvSpPr/>
      </dsp:nvSpPr>
      <dsp:spPr>
        <a:xfrm>
          <a:off x="541" y="2459593"/>
          <a:ext cx="2357840" cy="1178920"/>
        </a:xfrm>
        <a:prstGeom prst="rect">
          <a:avLst/>
        </a:prstGeom>
        <a:solidFill>
          <a:srgbClr val="F6931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Программа «Путешествие ради жизни»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(</a:t>
          </a:r>
          <a:r>
            <a:rPr lang="en-US" sz="1900" kern="1200" dirty="0" smtClean="0"/>
            <a:t>Journey4Life)</a:t>
          </a:r>
          <a:endParaRPr lang="ru-RU" sz="1900" kern="1200" dirty="0"/>
        </a:p>
      </dsp:txBody>
      <dsp:txXfrm>
        <a:off x="541" y="2459593"/>
        <a:ext cx="2357840" cy="1178920"/>
      </dsp:txXfrm>
    </dsp:sp>
    <dsp:sp modelId="{C644718C-5F05-4C7E-BB32-9D87347C0BCE}">
      <dsp:nvSpPr>
        <dsp:cNvPr id="0" name=""/>
        <dsp:cNvSpPr/>
      </dsp:nvSpPr>
      <dsp:spPr>
        <a:xfrm>
          <a:off x="2853527" y="2459593"/>
          <a:ext cx="2357840" cy="1178920"/>
        </a:xfrm>
        <a:prstGeom prst="rect">
          <a:avLst/>
        </a:prstGeom>
        <a:solidFill>
          <a:srgbClr val="F6931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Программа трудоустройства «Моя карьера»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(</a:t>
          </a:r>
          <a:r>
            <a:rPr lang="en-US" sz="1900" kern="1200" dirty="0" smtClean="0"/>
            <a:t>Career4Me)</a:t>
          </a:r>
          <a:endParaRPr lang="ru-RU" sz="1900" kern="1200" dirty="0"/>
        </a:p>
      </dsp:txBody>
      <dsp:txXfrm>
        <a:off x="2853527" y="2459593"/>
        <a:ext cx="2357840" cy="1178920"/>
      </dsp:txXfrm>
    </dsp:sp>
    <dsp:sp modelId="{8C5D69B1-D2FC-43D7-A4F6-B8A06771690F}">
      <dsp:nvSpPr>
        <dsp:cNvPr id="0" name=""/>
        <dsp:cNvSpPr/>
      </dsp:nvSpPr>
      <dsp:spPr>
        <a:xfrm>
          <a:off x="5706514" y="2459593"/>
          <a:ext cx="2357840" cy="1178920"/>
        </a:xfrm>
        <a:prstGeom prst="rect">
          <a:avLst/>
        </a:prstGeom>
        <a:solidFill>
          <a:srgbClr val="F6931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Программа исследований на основе участия сообществ (</a:t>
          </a:r>
          <a:r>
            <a:rPr lang="en-US" sz="1900" kern="1200" dirty="0" smtClean="0"/>
            <a:t>CBPR)</a:t>
          </a:r>
          <a:endParaRPr lang="ru-RU" sz="1900" kern="1200" dirty="0"/>
        </a:p>
      </dsp:txBody>
      <dsp:txXfrm>
        <a:off x="5706514" y="2459593"/>
        <a:ext cx="2357840" cy="1178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A54B02-8A87-480A-9441-5B7787EE3DC1}" type="datetimeFigureOut">
              <a:rPr lang="en-US"/>
              <a:pPr>
                <a:defRPr/>
              </a:pPr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B21EC-AC5F-43D7-8DF1-0C7978F71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7D33E2-83A6-4F95-A35D-EF76E8986F07}" type="slidenum">
              <a:rPr lang="en-US" sz="1200"/>
              <a:pPr algn="r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972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620F97-C33C-4A27-B535-1A763449265F}" type="slidenum">
              <a:rPr lang="en-US" smtClean="0">
                <a:ea typeface="ＭＳ Ｐゴシック" pitchFamily="34" charset="-128"/>
              </a:rPr>
              <a:pPr/>
              <a:t>8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89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B5D692-8EBC-4BA2-B7A6-3A579566F3D7}" type="slidenum">
              <a:rPr lang="en-US" sz="1200"/>
              <a:pPr algn="r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99881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19" name="Slide Number Placeholder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CB04AB-7447-4E8C-B4E4-EAB148224863}" type="slidenum">
              <a:rPr lang="en-US" sz="1200"/>
              <a:pPr algn="r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2249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3880A-965A-4437-83EB-1C23F03082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FB706-C48F-4A78-9EB6-9B70479D9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F0F0E-15B2-4A3E-B4FC-84AB11DEB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EE3A8-CAC1-4946-B720-0B1E48AB8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B15C6-A003-4DAE-926E-B89F94A11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8DBE0-B380-4DF2-8498-EFA523A7F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DD15-0731-4878-A7AD-8B984046D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0DBF1-6E79-469C-92D9-9392F84EF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F2BB-4445-469E-8743-91D8F3330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1B339-C748-4DA5-84C1-14307E5718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7DA9-EB29-443A-9F86-3648051F8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3D41999D-0CE9-4BED-AF82-6BC265AF20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imd.ru/" TargetMode="External"/><Relationship Id="rId2" Type="http://schemas.openxmlformats.org/officeDocument/2006/relationships/hyperlink" Target="http://www.career4me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cus-media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3494" y="1005425"/>
            <a:ext cx="8997011" cy="2246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b="1" dirty="0" smtClean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Программа «Моя карьера»</a:t>
            </a:r>
            <a:endParaRPr lang="ru-RU" sz="2800" b="1" dirty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2"/>
                </a:solidFill>
              </a:rPr>
              <a:t>в</a:t>
            </a:r>
            <a:r>
              <a:rPr lang="ru-RU" sz="2000" b="1" dirty="0" smtClean="0">
                <a:solidFill>
                  <a:schemeClr val="accent2"/>
                </a:solidFill>
              </a:rPr>
              <a:t> рамках п</a:t>
            </a:r>
            <a:r>
              <a:rPr lang="ru-RU" sz="2000" b="1" dirty="0" smtClean="0">
                <a:solidFill>
                  <a:schemeClr val="accent2"/>
                </a:solidFill>
              </a:rPr>
              <a:t>роекта 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/>
                </a:solidFill>
              </a:rPr>
              <a:t>«Комплексная </a:t>
            </a:r>
            <a:r>
              <a:rPr lang="ru-RU" sz="2000" b="1" dirty="0">
                <a:solidFill>
                  <a:schemeClr val="accent2"/>
                </a:solidFill>
              </a:rPr>
              <a:t>программа поддержки уязвимой молодежи в сфере репродуктивного здоровья и социального благополучия в трех российских регионах</a:t>
            </a:r>
            <a:r>
              <a:rPr lang="ru-RU" sz="2000" b="1" dirty="0" smtClean="0">
                <a:solidFill>
                  <a:schemeClr val="accent2"/>
                </a:solidFill>
              </a:rPr>
              <a:t>»</a:t>
            </a:r>
            <a:endParaRPr lang="ru-RU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6" descr="http://career4me.ru/theme/image.php/career4me/theme/1484900603/frontpage/profession-desktop"/>
          <p:cNvPicPr>
            <a:picLocks noChangeAspect="1" noChangeArrowheads="1"/>
          </p:cNvPicPr>
          <p:nvPr/>
        </p:nvPicPr>
        <p:blipFill rotWithShape="1">
          <a:blip r:embed="rId2" cstate="print"/>
          <a:srcRect l="1022" t="-1" r="33648" b="-10049"/>
          <a:stretch/>
        </p:blipFill>
        <p:spPr bwMode="auto">
          <a:xfrm>
            <a:off x="-5498" y="-10669"/>
            <a:ext cx="9217024" cy="104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63888" y="63386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1600" b="1" dirty="0">
                <a:solidFill>
                  <a:schemeClr val="accent2"/>
                </a:solidFill>
              </a:rPr>
              <a:t>При поддержке Европейской Комиссии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63" y="3981042"/>
            <a:ext cx="904610" cy="2303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04769"/>
            <a:ext cx="3312368" cy="711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949280"/>
            <a:ext cx="1123183" cy="7787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95" y="3619809"/>
            <a:ext cx="2448272" cy="1238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00" y="2132856"/>
            <a:ext cx="4022364" cy="221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32856"/>
            <a:ext cx="4021200" cy="222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Chipa\Documents\Documents\CITI\Citi-X\Доработка платформф\kosmos_new loca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5474" y="4334422"/>
            <a:ext cx="4021200" cy="226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Chipa\Documents\Documents\CITI\Citi-X\Доработка платформф\fantasy_new locati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382" y="4334422"/>
            <a:ext cx="4021200" cy="226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764704"/>
            <a:ext cx="8496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65C7F"/>
                </a:solidFill>
              </a:rPr>
              <a:t> </a:t>
            </a:r>
            <a:endParaRPr lang="en-US" b="1" dirty="0" smtClean="0">
              <a:solidFill>
                <a:srgbClr val="065C7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65C7F"/>
                </a:solidFill>
              </a:rPr>
              <a:t>Чтобы стимулировать регулярное и качественное обучение, </a:t>
            </a:r>
            <a:r>
              <a:rPr lang="ru-RU" sz="1600" b="1" dirty="0" smtClean="0">
                <a:solidFill>
                  <a:srgbClr val="065C7F"/>
                </a:solidFill>
              </a:rPr>
              <a:t>платформа </a:t>
            </a:r>
            <a:r>
              <a:rPr lang="ru-RU" sz="1600" b="1" dirty="0" smtClean="0">
                <a:solidFill>
                  <a:srgbClr val="065C7F"/>
                </a:solidFill>
              </a:rPr>
              <a:t>использует </a:t>
            </a:r>
            <a:r>
              <a:rPr lang="ru-RU" sz="1600" b="1" dirty="0" smtClean="0">
                <a:solidFill>
                  <a:srgbClr val="065C7F"/>
                </a:solidFill>
              </a:rPr>
              <a:t>элементы </a:t>
            </a:r>
            <a:r>
              <a:rPr lang="ru-RU" sz="1600" b="1" dirty="0" err="1" smtClean="0">
                <a:solidFill>
                  <a:srgbClr val="065C7F"/>
                </a:solidFill>
              </a:rPr>
              <a:t>геймификации</a:t>
            </a:r>
            <a:r>
              <a:rPr lang="ru-RU" sz="1600" b="1" dirty="0" smtClean="0">
                <a:solidFill>
                  <a:srgbClr val="065C7F"/>
                </a:solidFill>
              </a:rPr>
              <a:t>. Можно выбрать одну из 5 локаций и развивать свой город достижений. Это похоже на игру-стратегию, результат которой зависит от личных успехов в обучении.</a:t>
            </a:r>
          </a:p>
          <a:p>
            <a:pPr algn="ctr"/>
            <a:endParaRPr lang="ru-RU" sz="2000" b="1" dirty="0">
              <a:solidFill>
                <a:srgbClr val="065C7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/>
          <a:srcRect l="21508" t="10668" r="34480" b="37400"/>
          <a:stretch/>
        </p:blipFill>
        <p:spPr bwMode="auto">
          <a:xfrm>
            <a:off x="615932" y="1270563"/>
            <a:ext cx="3465733" cy="230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20469" t="7930" r="32872" b="37400"/>
          <a:stretch>
            <a:fillRect/>
          </a:stretch>
        </p:blipFill>
        <p:spPr bwMode="auto">
          <a:xfrm>
            <a:off x="5076056" y="3982573"/>
            <a:ext cx="3278016" cy="2160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0" y="1654495"/>
            <a:ext cx="4315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65C7F"/>
                </a:solidFill>
              </a:rPr>
              <a:t>Тест на мотивацию в выборе профессии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65C7F"/>
                </a:solidFill>
              </a:rPr>
              <a:t>Тест на личностные особенности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65C7F"/>
                </a:solidFill>
              </a:rPr>
              <a:t>Тест «вредные привычки на работе»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7520" y="1104391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6931C"/>
                </a:solidFill>
              </a:rPr>
              <a:t>Дополнительные функции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1572" t="12509" r="26005" b="27285"/>
          <a:stretch>
            <a:fillRect/>
          </a:stretch>
        </p:blipFill>
        <p:spPr bwMode="auto">
          <a:xfrm>
            <a:off x="611560" y="3979643"/>
            <a:ext cx="3470106" cy="2163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3316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36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200" b="1" kern="1200" dirty="0" smtClean="0">
                <a:solidFill>
                  <a:srgbClr val="F6931C"/>
                </a:solidFill>
                <a:latin typeface="Arial" charset="0"/>
                <a:ea typeface="ＭＳ Ｐゴシック"/>
                <a:cs typeface="ＭＳ Ｐゴシック"/>
              </a:rPr>
              <a:t>Контакты</a:t>
            </a:r>
            <a:r>
              <a:rPr lang="en-US" sz="32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en-US" sz="32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24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24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Координатор проекта в Ростовской области - </a:t>
            </a:r>
            <a:b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Карина Писарева, тел. +79889473080</a:t>
            </a:r>
            <a:b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E-</a:t>
            </a:r>
            <a:r>
              <a:rPr lang="ru-RU" sz="2400" b="1" kern="1200" dirty="0" err="1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mail</a:t>
            </a:r>
            <a:r>
              <a:rPr lang="ru-RU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: </a:t>
            </a:r>
            <a:r>
              <a:rPr lang="en-US" sz="24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info@sdimd.ru</a:t>
            </a:r>
            <a:r>
              <a:rPr lang="en-US" sz="24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en-US" sz="24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sz="32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en-US" sz="32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  <a:hlinkClick r:id="rId2"/>
              </a:rPr>
              <a:t>www.</a:t>
            </a:r>
            <a:r>
              <a:rPr lang="az-Latn-AZ" sz="3200" b="1" dirty="0" smtClean="0">
                <a:solidFill>
                  <a:srgbClr val="065C7F"/>
                </a:solidFill>
                <a:hlinkClick r:id="rId2"/>
              </a:rPr>
              <a:t>career4me.ru</a:t>
            </a:r>
            <a: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  <a:hlinkClick r:id="rId3"/>
              </a:rPr>
              <a:t>www.sdimd.ru</a:t>
            </a:r>
            <a: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/>
            </a:r>
            <a:br>
              <a:rPr lang="en-US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ru-RU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</a:rPr>
              <a:t> </a:t>
            </a:r>
            <a:r>
              <a:rPr lang="ru-RU" sz="3200" b="1" kern="1200" dirty="0" smtClean="0">
                <a:solidFill>
                  <a:srgbClr val="065C7F"/>
                </a:solidFill>
                <a:latin typeface="Arial" charset="0"/>
                <a:ea typeface="ＭＳ Ｐゴシック"/>
                <a:cs typeface="ＭＳ Ｐゴシック"/>
                <a:hlinkClick r:id="rId4"/>
              </a:rPr>
              <a:t>www.focus-media.ru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kern="1200" dirty="0">
              <a:solidFill>
                <a:schemeClr val="accent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0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686" y="1160748"/>
            <a:ext cx="7272808" cy="4536504"/>
          </a:xfrm>
        </p:spPr>
        <p:txBody>
          <a:bodyPr/>
          <a:lstStyle/>
          <a:p>
            <a:pPr>
              <a:defRPr sz="2000" b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b="1" dirty="0" smtClean="0">
                <a:solidFill>
                  <a:srgbClr val="F6931C"/>
                </a:solidFill>
              </a:rPr>
              <a:t/>
            </a:r>
            <a:br>
              <a:rPr lang="ru-RU" sz="2000" b="1" dirty="0" smtClean="0">
                <a:solidFill>
                  <a:srgbClr val="F6931C"/>
                </a:solidFill>
              </a:rPr>
            </a:br>
            <a:r>
              <a:rPr lang="ru-RU" sz="2400" b="1" dirty="0" smtClean="0">
                <a:solidFill>
                  <a:srgbClr val="F6931C"/>
                </a:solidFill>
              </a:rPr>
              <a:t>РРДМОО </a:t>
            </a:r>
            <a:br>
              <a:rPr lang="ru-RU" sz="2400" b="1" dirty="0" smtClean="0">
                <a:solidFill>
                  <a:srgbClr val="F6931C"/>
                </a:solidFill>
              </a:rPr>
            </a:br>
            <a:r>
              <a:rPr lang="ru-RU" sz="2400" b="1" dirty="0" smtClean="0">
                <a:solidFill>
                  <a:srgbClr val="F6931C"/>
                </a:solidFill>
              </a:rPr>
              <a:t>«Содружество детей и молодёжи Дона»</a:t>
            </a:r>
            <a:r>
              <a:rPr lang="ru-RU" sz="1800" b="1" dirty="0" smtClean="0">
                <a:solidFill>
                  <a:srgbClr val="FC3210"/>
                </a:solidFill>
              </a:rPr>
              <a:t/>
            </a:r>
            <a:br>
              <a:rPr lang="ru-RU" sz="1800" b="1" dirty="0" smtClean="0">
                <a:solidFill>
                  <a:srgbClr val="FC3210"/>
                </a:solidFill>
              </a:rPr>
            </a:br>
            <a:r>
              <a:rPr lang="ru-RU" sz="2000" b="1" dirty="0" smtClean="0">
                <a:solidFill>
                  <a:srgbClr val="065C7F"/>
                </a:solidFill>
              </a:rPr>
              <a:t/>
            </a:r>
            <a:br>
              <a:rPr lang="ru-RU" sz="2000" b="1" dirty="0" smtClean="0">
                <a:solidFill>
                  <a:srgbClr val="065C7F"/>
                </a:solidFill>
              </a:rPr>
            </a:br>
            <a:r>
              <a:rPr lang="ru-RU" sz="2000" b="1" dirty="0" smtClean="0">
                <a:solidFill>
                  <a:srgbClr val="065C7F"/>
                </a:solidFill>
                <a:sym typeface="Helvetica"/>
              </a:rPr>
              <a:t>- крупнейшая общественная организация в Ростовской области, в составе которой 40 объединений из 33 муниципалитетов. Включает в себя 6 основных направлений деятельности: культурно-массовое, просветительское, добровольческое, патриотическое, детский отдых и туризм, прикладное творчество.</a:t>
            </a:r>
            <a:br>
              <a:rPr lang="ru-RU" sz="2000" b="1" dirty="0" smtClean="0">
                <a:solidFill>
                  <a:srgbClr val="065C7F"/>
                </a:solidFill>
                <a:sym typeface="Helvetica"/>
              </a:rPr>
            </a:br>
            <a:r>
              <a:rPr lang="ru-RU" sz="2000" b="1" dirty="0">
                <a:solidFill>
                  <a:srgbClr val="065C7F"/>
                </a:solidFill>
              </a:rPr>
              <a:t/>
            </a:r>
            <a:br>
              <a:rPr lang="ru-RU" sz="2000" b="1" dirty="0">
                <a:solidFill>
                  <a:srgbClr val="065C7F"/>
                </a:solidFill>
              </a:rPr>
            </a:br>
            <a:r>
              <a:rPr lang="ru-RU" sz="2000" b="1" kern="1200" dirty="0" smtClean="0">
                <a:solidFill>
                  <a:srgbClr val="065C7F"/>
                </a:solidFill>
                <a:ea typeface="ＭＳ Ｐゴシック"/>
                <a:cs typeface="ＭＳ Ｐゴシック"/>
                <a:sym typeface="Helvetica"/>
              </a:rPr>
              <a:t>Основная цель – вовлечение детей и подростков в развитие детского и молодёжного движения, реализация их творческого и лидерского потенциала.</a:t>
            </a:r>
            <a:r>
              <a:rPr lang="ru-RU" sz="2000" b="1" kern="1200" dirty="0" smtClean="0">
                <a:solidFill>
                  <a:schemeClr val="accent2"/>
                </a:solidFill>
                <a:ea typeface="ＭＳ Ｐゴシック"/>
                <a:cs typeface="ＭＳ Ｐゴシック"/>
                <a:sym typeface="Helvetica"/>
              </a:rPr>
              <a:t/>
            </a:r>
            <a:br>
              <a:rPr lang="ru-RU" sz="2000" b="1" kern="1200" dirty="0" smtClean="0">
                <a:solidFill>
                  <a:schemeClr val="accent2"/>
                </a:solidFill>
                <a:ea typeface="ＭＳ Ｐゴシック"/>
                <a:cs typeface="ＭＳ Ｐゴシック"/>
                <a:sym typeface="Helvetica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sym typeface="Helvetica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sym typeface="Helvetica"/>
              </a:rPr>
            </a:b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2268"/>
            <a:ext cx="1152128" cy="29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064896" cy="4536504"/>
          </a:xfrm>
        </p:spPr>
        <p:txBody>
          <a:bodyPr/>
          <a:lstStyle/>
          <a:p>
            <a:pPr>
              <a:defRPr sz="2000" b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800" b="1" dirty="0">
                <a:solidFill>
                  <a:srgbClr val="FC3210"/>
                </a:solidFill>
                <a:sym typeface="Helvetica"/>
              </a:rPr>
              <a:t/>
            </a:r>
            <a:br>
              <a:rPr lang="ru-RU" sz="2800" b="1" dirty="0">
                <a:solidFill>
                  <a:srgbClr val="FC3210"/>
                </a:solidFill>
                <a:sym typeface="Helvetica"/>
              </a:rPr>
            </a:br>
            <a:r>
              <a:rPr lang="ru-RU" sz="2800" b="1" dirty="0">
                <a:solidFill>
                  <a:srgbClr val="F6931C"/>
                </a:solidFill>
                <a:sym typeface="Helvetica"/>
              </a:rPr>
              <a:t>Фонд социального развития и охраны здоровья «ФОКУС-МЕДИА</a:t>
            </a:r>
            <a:r>
              <a:rPr lang="ru-RU" sz="2800" b="1" dirty="0" smtClean="0">
                <a:solidFill>
                  <a:srgbClr val="F6931C"/>
                </a:solidFill>
                <a:sym typeface="Helvetica"/>
              </a:rPr>
              <a:t>»</a:t>
            </a:r>
            <a:r>
              <a:rPr lang="ru-RU" sz="2800" b="1" dirty="0">
                <a:solidFill>
                  <a:srgbClr val="FC3210"/>
                </a:solidFill>
                <a:sym typeface="Helvetica"/>
              </a:rPr>
              <a:t/>
            </a:r>
            <a:br>
              <a:rPr lang="ru-RU" sz="2800" b="1" dirty="0">
                <a:solidFill>
                  <a:srgbClr val="FC3210"/>
                </a:solidFill>
                <a:sym typeface="Helvetica"/>
              </a:rPr>
            </a:br>
            <a:r>
              <a:rPr lang="ru-RU" sz="2000" b="1" dirty="0" smtClean="0">
                <a:solidFill>
                  <a:srgbClr val="FC3210"/>
                </a:solidFill>
                <a:sym typeface="Helvetica"/>
              </a:rPr>
              <a:t/>
            </a:r>
            <a:br>
              <a:rPr lang="ru-RU" sz="2000" b="1" dirty="0" smtClean="0">
                <a:solidFill>
                  <a:srgbClr val="FC3210"/>
                </a:solidFill>
                <a:sym typeface="Helvetica"/>
              </a:rPr>
            </a:br>
            <a:r>
              <a:rPr lang="ru-RU" sz="2000" b="1" dirty="0">
                <a:solidFill>
                  <a:srgbClr val="065C7F"/>
                </a:solidFill>
                <a:sym typeface="Helvetica"/>
              </a:rPr>
              <a:t>Фонд социального развития и охраны здоровья «ФОКУС-МЕДИА»  - некоммерческая организация, реализующая образовательные программы для молодежи при методической поддержке РАО по двум направлениям – сохранение здоровья молодежи и социализация и развитие навыков самостоятельной и активной жизни. </a:t>
            </a:r>
            <a:r>
              <a:rPr lang="ru-RU" sz="2000" b="1" dirty="0">
                <a:solidFill>
                  <a:srgbClr val="FC3210"/>
                </a:solidFill>
                <a:sym typeface="Helvetica"/>
              </a:rPr>
              <a:t/>
            </a:r>
            <a:br>
              <a:rPr lang="ru-RU" sz="2000" b="1" dirty="0">
                <a:solidFill>
                  <a:srgbClr val="FC3210"/>
                </a:solidFill>
                <a:sym typeface="Helvetica"/>
              </a:rPr>
            </a:br>
            <a:r>
              <a:rPr lang="ru-RU" sz="2000" b="1" dirty="0" smtClean="0">
                <a:solidFill>
                  <a:srgbClr val="FC3210"/>
                </a:solidFill>
                <a:sym typeface="Helvetica"/>
              </a:rPr>
              <a:t/>
            </a:r>
            <a:br>
              <a:rPr lang="ru-RU" sz="2000" b="1" dirty="0" smtClean="0">
                <a:solidFill>
                  <a:srgbClr val="FC3210"/>
                </a:solidFill>
                <a:sym typeface="Helvetica"/>
              </a:rPr>
            </a:br>
            <a:r>
              <a:rPr lang="ru-RU" sz="2000" b="1" kern="1200" dirty="0" smtClean="0">
                <a:solidFill>
                  <a:srgbClr val="065C7F"/>
                </a:solidFill>
                <a:latin typeface="Arial" charset="0"/>
                <a:ea typeface="+mn-ea"/>
                <a:cs typeface="ＭＳ Ｐゴシック"/>
                <a:sym typeface="Helvetica"/>
              </a:rPr>
              <a:t>Миссия </a:t>
            </a:r>
            <a:r>
              <a:rPr lang="ru-RU" sz="2000" b="1" kern="1200" dirty="0">
                <a:solidFill>
                  <a:srgbClr val="065C7F"/>
                </a:solidFill>
                <a:latin typeface="Arial" charset="0"/>
                <a:ea typeface="+mn-ea"/>
                <a:cs typeface="ＭＳ Ｐゴシック"/>
                <a:sym typeface="Helvetica"/>
              </a:rPr>
              <a:t>Фонда – активизация и развитие сообществ во имя сохранения здоровья и улучшения жизни людей.</a:t>
            </a:r>
            <a:br>
              <a:rPr lang="ru-RU" sz="2000" b="1" kern="1200" dirty="0">
                <a:solidFill>
                  <a:srgbClr val="065C7F"/>
                </a:solidFill>
                <a:latin typeface="Arial" charset="0"/>
                <a:ea typeface="+mn-ea"/>
                <a:cs typeface="ＭＳ Ｐゴシック"/>
                <a:sym typeface="Helvetica"/>
              </a:rPr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436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23547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6931C"/>
                </a:solidFill>
                <a:latin typeface="+mj-lt"/>
                <a:ea typeface="+mj-ea"/>
                <a:cs typeface="ＭＳ Ｐゴシック" charset="0"/>
              </a:rPr>
              <a:t>Три программы проекта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9903116"/>
              </p:ext>
            </p:extLst>
          </p:nvPr>
        </p:nvGraphicFramePr>
        <p:xfrm>
          <a:off x="539552" y="1558638"/>
          <a:ext cx="8064896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верх 5"/>
          <p:cNvSpPr/>
          <p:nvPr/>
        </p:nvSpPr>
        <p:spPr>
          <a:xfrm>
            <a:off x="4211960" y="5301208"/>
            <a:ext cx="720080" cy="860620"/>
          </a:xfrm>
          <a:prstGeom prst="upArrow">
            <a:avLst/>
          </a:prstGeom>
          <a:solidFill>
            <a:srgbClr val="065C7F"/>
          </a:solidFill>
          <a:ln>
            <a:solidFill>
              <a:srgbClr val="F693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5184576"/>
          </a:xfrm>
        </p:spPr>
        <p:txBody>
          <a:bodyPr/>
          <a:lstStyle/>
          <a:p>
            <a:pPr marL="0" indent="0">
              <a:buNone/>
            </a:pPr>
            <a:endParaRPr lang="ru-RU" sz="1000" b="1" dirty="0" smtClean="0">
              <a:solidFill>
                <a:srgbClr val="FF0000"/>
              </a:solidFill>
            </a:endParaRPr>
          </a:p>
          <a:p>
            <a:pPr indent="19050" algn="ctr">
              <a:buNone/>
            </a:pPr>
            <a:r>
              <a:rPr lang="ru-RU" b="1" dirty="0" smtClean="0">
                <a:solidFill>
                  <a:srgbClr val="F6931C"/>
                </a:solidFill>
                <a:latin typeface="+mj-lt"/>
                <a:ea typeface="+mj-ea"/>
              </a:rPr>
              <a:t>Актуальность</a:t>
            </a:r>
          </a:p>
          <a:p>
            <a:pPr indent="19050" algn="ctr">
              <a:buNone/>
            </a:pPr>
            <a:endParaRPr lang="ru-RU" sz="2400" b="1" i="1" dirty="0" smtClean="0">
              <a:solidFill>
                <a:srgbClr val="F6931C"/>
              </a:solidFill>
              <a:latin typeface="+mj-lt"/>
              <a:ea typeface="+mj-ea"/>
            </a:endParaRPr>
          </a:p>
          <a:p>
            <a:pPr algn="just"/>
            <a:r>
              <a:rPr lang="ru-RU" sz="18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Трудоустройство молодёжи со средним специальным образованием – это проблема, к решению которой нужно подходить с разных сторон. </a:t>
            </a:r>
          </a:p>
          <a:p>
            <a:pPr algn="just"/>
            <a:r>
              <a:rPr lang="ru-RU" sz="18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В рыночных условиях выпускники должны быть полностью готовы к самостоятельному поиску работы, понимать, где и как трудоустроиться в регионе, знать, как правильно провести беседу с работодателем. </a:t>
            </a:r>
          </a:p>
          <a:p>
            <a:pPr algn="just"/>
            <a:r>
              <a:rPr lang="ru-RU" sz="18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Должны уметь общаться с разными типами работодателей – с руководителем, с нанимателем из агентства, с типичным кадровиком, грамотно описывать себя и как работника, и как личность. Очень важно хорошо ориентироваться на рынке труда и уметь искать и внимательно читать объявления о найме.</a:t>
            </a:r>
          </a:p>
          <a:p>
            <a:pPr algn="just">
              <a:buNone/>
            </a:pPr>
            <a:r>
              <a:rPr lang="ru-RU" sz="18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		  Все это мы называем «мягкими навыками» </a:t>
            </a:r>
            <a:r>
              <a:rPr lang="en-US" sz="18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(Soft Skills)</a:t>
            </a:r>
            <a:endParaRPr lang="ru-RU" sz="1800" b="1" kern="1200" dirty="0" smtClean="0">
              <a:solidFill>
                <a:schemeClr val="accent2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5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6931C"/>
                </a:solidFill>
              </a:rPr>
              <a:t>Программа развития навыков трудоустройства «Моя карьера</a:t>
            </a:r>
            <a:r>
              <a:rPr lang="ru-RU" sz="2800" b="1" dirty="0" smtClean="0">
                <a:solidFill>
                  <a:srgbClr val="F6931C"/>
                </a:solidFill>
              </a:rPr>
              <a:t>»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F6931C"/>
              </a:solidFill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F6931C"/>
                </a:solidFill>
              </a:rPr>
              <a:t>Цель</a:t>
            </a:r>
            <a:r>
              <a:rPr lang="ru-RU" sz="2000" dirty="0" smtClean="0">
                <a:solidFill>
                  <a:srgbClr val="F6931C"/>
                </a:solidFill>
              </a:rPr>
              <a:t> </a:t>
            </a:r>
            <a:r>
              <a:rPr lang="ru-RU" sz="20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- развитие у молодежи навыков, необходимых для успешной конкуренции на рынке труда и построения 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карьеры.</a:t>
            </a:r>
          </a:p>
          <a:p>
            <a:pPr marL="0" indent="0" algn="just">
              <a:buNone/>
            </a:pPr>
            <a:endParaRPr lang="ru-RU" sz="1000" dirty="0"/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F6931C"/>
                </a:solidFill>
              </a:rPr>
              <a:t>Деятельность</a:t>
            </a:r>
            <a:r>
              <a:rPr lang="ru-RU" sz="2000" b="1" dirty="0">
                <a:solidFill>
                  <a:srgbClr val="F6931C"/>
                </a:solidFill>
              </a:rPr>
              <a:t>:</a:t>
            </a:r>
          </a:p>
          <a:p>
            <a:pPr algn="just"/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Выбор педагогов и сотрудников НКО для участия в тренинге;</a:t>
            </a:r>
          </a:p>
          <a:p>
            <a:pPr algn="just"/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cs typeface="ＭＳ Ｐゴシック"/>
              </a:rPr>
              <a:t>Проведение тренинга по методологии Моя карьера (Career4Me) для педагогов и сотрудников НКО;</a:t>
            </a:r>
          </a:p>
          <a:p>
            <a:pPr algn="just"/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Реализация </a:t>
            </a:r>
            <a:r>
              <a:rPr lang="ru-RU" sz="20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программы 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«Моя карьера» </a:t>
            </a:r>
            <a:r>
              <a:rPr lang="ru-RU" sz="2000" b="1" kern="1200" dirty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в школах, колледжах/ профессиональных училищах, детских домах - 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обучение 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на платформе «Моя карьера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»</a:t>
            </a:r>
            <a:r>
              <a:rPr lang="ru-RU" sz="2000" b="1" kern="1200" dirty="0" smtClean="0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.</a:t>
            </a:r>
            <a:endParaRPr lang="ru-RU" sz="2000" b="1" kern="1200" dirty="0">
              <a:solidFill>
                <a:schemeClr val="accent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394" b="6241"/>
          <a:stretch/>
        </p:blipFill>
        <p:spPr>
          <a:xfrm>
            <a:off x="467221" y="1352668"/>
            <a:ext cx="4104779" cy="201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6931C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trans="32000" intensity="2"/>
                    </a14:imgEffect>
                  </a14:imgLayer>
                </a14:imgProps>
              </a:ext>
            </a:extLst>
          </a:blip>
          <a:srcRect b="6250"/>
          <a:stretch/>
        </p:blipFill>
        <p:spPr>
          <a:xfrm>
            <a:off x="467221" y="3717032"/>
            <a:ext cx="4096455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6931C"/>
            </a:solidFill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995738" y="404813"/>
            <a:ext cx="46799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9345" y="1287244"/>
            <a:ext cx="420980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6931C"/>
                </a:solidFill>
              </a:rPr>
              <a:t>Платформа </a:t>
            </a:r>
            <a:r>
              <a:rPr lang="ru-RU" sz="2000" b="1" dirty="0" smtClean="0">
                <a:solidFill>
                  <a:srgbClr val="F6931C"/>
                </a:solidFill>
              </a:rPr>
              <a:t>«Моя карьера» </a:t>
            </a:r>
          </a:p>
          <a:p>
            <a:pPr algn="ctr"/>
            <a:r>
              <a:rPr lang="ru-RU" sz="2000" b="1" dirty="0" smtClean="0">
                <a:solidFill>
                  <a:srgbClr val="F6931C"/>
                </a:solidFill>
              </a:rPr>
              <a:t>содержит </a:t>
            </a:r>
            <a:r>
              <a:rPr lang="ru-RU" sz="2000" b="1" dirty="0" smtClean="0">
                <a:solidFill>
                  <a:srgbClr val="F6931C"/>
                </a:solidFill>
              </a:rPr>
              <a:t>8 основных курсов</a:t>
            </a:r>
          </a:p>
          <a:p>
            <a:endParaRPr lang="ru-RU" sz="20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Коммуникации. Основные понятия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Презентация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rgbClr val="065C7F"/>
                </a:solidFill>
              </a:rPr>
              <a:t>Самопрезентация</a:t>
            </a:r>
            <a:endParaRPr lang="ru-RU" sz="2000" b="1" dirty="0" smtClean="0">
              <a:solidFill>
                <a:srgbClr val="065C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Иду на собеседование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Время как ресурс. Введение в тему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Создание своей системы контроля времени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Поглотители времени. Как расставить приоритеты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65C7F"/>
                </a:solidFill>
              </a:rPr>
              <a:t>Резюме</a:t>
            </a: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1400" b="1" dirty="0" smtClean="0">
              <a:solidFill>
                <a:schemeClr val="accent2"/>
              </a:solidFill>
            </a:endParaRPr>
          </a:p>
          <a:p>
            <a:endParaRPr lang="ru-RU" sz="1400" b="1" dirty="0" smtClean="0">
              <a:solidFill>
                <a:schemeClr val="accent2"/>
              </a:solidFill>
            </a:endParaRPr>
          </a:p>
          <a:p>
            <a:endParaRPr lang="en-US" sz="1400" b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755650" y="981075"/>
            <a:ext cx="81375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None/>
            </a:pPr>
            <a:endParaRPr lang="ru-RU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995738" y="404813"/>
            <a:ext cx="46799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497" t="2751" r="14361"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0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58888" y="1052513"/>
            <a:ext cx="7489825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chemeClr val="accent2"/>
              </a:solidFill>
              <a:ea typeface="ＭＳ Ｐゴシック" charset="0"/>
              <a:sym typeface="Symbol" charset="0"/>
            </a:endParaRPr>
          </a:p>
          <a:p>
            <a:pPr>
              <a:defRPr/>
            </a:pPr>
            <a:r>
              <a:rPr lang="ru-RU" dirty="0">
                <a:solidFill>
                  <a:schemeClr val="accent2"/>
                </a:solidFill>
                <a:ea typeface="ＭＳ Ｐゴシック" charset="0"/>
                <a:sym typeface="Symbol" charset="0"/>
              </a:rPr>
              <a:t/>
            </a:r>
            <a:br>
              <a:rPr lang="ru-RU" dirty="0">
                <a:solidFill>
                  <a:schemeClr val="accent2"/>
                </a:solidFill>
                <a:ea typeface="ＭＳ Ｐゴシック" charset="0"/>
                <a:sym typeface="Symbol" charset="0"/>
              </a:rPr>
            </a:br>
            <a:r>
              <a:rPr lang="ru-RU" dirty="0">
                <a:ea typeface="ＭＳ Ｐゴシック" charset="0"/>
                <a:sym typeface="Symbol" charset="0"/>
              </a:rPr>
              <a:t/>
            </a:r>
            <a:br>
              <a:rPr lang="ru-RU" dirty="0">
                <a:ea typeface="ＭＳ Ｐゴシック" charset="0"/>
                <a:sym typeface="Symbol" charset="0"/>
              </a:rPr>
            </a:br>
            <a:endParaRPr lang="ru-RU" dirty="0">
              <a:ea typeface="ＭＳ Ｐゴシック" charset="0"/>
              <a:sym typeface="Symbol" charset="0"/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78509" y="2715060"/>
            <a:ext cx="424847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65C7F"/>
                </a:solidFill>
              </a:rPr>
              <a:t>Где </a:t>
            </a:r>
            <a:r>
              <a:rPr lang="ru-RU" sz="2000" b="1" dirty="0" smtClean="0">
                <a:solidFill>
                  <a:srgbClr val="065C7F"/>
                </a:solidFill>
              </a:rPr>
              <a:t>можно обучиться?</a:t>
            </a:r>
          </a:p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65C7F"/>
                </a:solidFill>
              </a:rPr>
              <a:t>Что должен уметь делать специалист, получивший профессию?</a:t>
            </a:r>
          </a:p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65C7F"/>
                </a:solidFill>
              </a:rPr>
              <a:t>Какую зарплату он получает?</a:t>
            </a:r>
          </a:p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65C7F"/>
                </a:solidFill>
              </a:rPr>
              <a:t>Техника безопасности</a:t>
            </a:r>
          </a:p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65C7F"/>
                </a:solidFill>
              </a:rPr>
              <a:t>Можно просмотреть </a:t>
            </a:r>
            <a:r>
              <a:rPr lang="ru-RU" sz="2000" b="1" dirty="0" err="1" smtClean="0">
                <a:solidFill>
                  <a:srgbClr val="065C7F"/>
                </a:solidFill>
              </a:rPr>
              <a:t>видео-материал</a:t>
            </a:r>
            <a:r>
              <a:rPr lang="ru-RU" sz="2000" b="1" dirty="0" smtClean="0">
                <a:solidFill>
                  <a:srgbClr val="065C7F"/>
                </a:solidFill>
              </a:rPr>
              <a:t> или фотографии по данной профессии</a:t>
            </a:r>
          </a:p>
        </p:txBody>
      </p:sp>
      <p:pic>
        <p:nvPicPr>
          <p:cNvPr id="10246" name="Picture 2" descr="http://career4me.ru/fondfocus/prof/14/img/project/project1_01.jpg"/>
          <p:cNvPicPr>
            <a:picLocks noChangeAspect="1" noChangeArrowheads="1"/>
          </p:cNvPicPr>
          <p:nvPr/>
        </p:nvPicPr>
        <p:blipFill>
          <a:blip r:embed="rId2"/>
          <a:srcRect l="4509" t="34494" r="9652" b="3305"/>
          <a:stretch>
            <a:fillRect/>
          </a:stretch>
        </p:blipFill>
        <p:spPr bwMode="auto">
          <a:xfrm>
            <a:off x="4752020" y="2924944"/>
            <a:ext cx="4104455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1512168" cy="764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1278189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6931C"/>
                </a:solidFill>
              </a:rPr>
              <a:t>На платформе можно ознакомиться с информацией о 30 рабочих профессиях, которым обучают в </a:t>
            </a:r>
            <a:r>
              <a:rPr lang="ru-RU" sz="2400" b="1" dirty="0" smtClean="0">
                <a:solidFill>
                  <a:srgbClr val="F6931C"/>
                </a:solidFill>
              </a:rPr>
              <a:t>СПО</a:t>
            </a:r>
            <a:endParaRPr lang="ru-RU" sz="2400" b="1" dirty="0">
              <a:solidFill>
                <a:srgbClr val="F693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FM">
  <a:themeElements>
    <a:clrScheme name="templateF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F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mplateF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F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F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F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F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F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F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templateFM</Template>
  <TotalTime>1987</TotalTime>
  <Words>398</Words>
  <Application>Microsoft Office PowerPoint</Application>
  <PresentationFormat>Экран (4:3)</PresentationFormat>
  <Paragraphs>65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Helvetica</vt:lpstr>
      <vt:lpstr>Symbol</vt:lpstr>
      <vt:lpstr>Wingdings</vt:lpstr>
      <vt:lpstr>templateFM</vt:lpstr>
      <vt:lpstr>Презентация PowerPoint</vt:lpstr>
      <vt:lpstr> РРДМОО  «Содружество детей и молодёжи Дона»  - крупнейшая общественная организация в Ростовской области, в составе которой 40 объединений из 33 муниципалитетов. Включает в себя 6 основных направлений деятельности: культурно-массовое, просветительское, добровольческое, патриотическое, детский отдых и туризм, прикладное творчество.  Основная цель – вовлечение детей и подростков в развитие детского и молодёжного движения, реализация их творческого и лидерского потенциала.  </vt:lpstr>
      <vt:lpstr> Фонд социального развития и охраны здоровья «ФОКУС-МЕДИА»  Фонд социального развития и охраны здоровья «ФОКУС-МЕДИА»  - некоммерческая организация, реализующая образовательные программы для молодежи при методической поддержке РАО по двум направлениям – сохранение здоровья молодежи и социализация и развитие навыков самостоятельной и активной жизни.   Миссия Фонда – активизация и развитие сообществ во имя сохранения здоровья и улучшения жизни людей.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Контакты  Координатор проекта в Ростовской области -  Карина Писарева, тел. +79889473080  E-mail: info@sdimd.ru  www.career4me.ru www.sdimd.ru  www.focus-media.ru </vt:lpstr>
    </vt:vector>
  </TitlesOfParts>
  <Company>FOCUS-MEDIA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ws-22</dc:creator>
  <cp:lastModifiedBy>Содружество Содружество</cp:lastModifiedBy>
  <cp:revision>269</cp:revision>
  <dcterms:created xsi:type="dcterms:W3CDTF">2011-11-18T10:35:14Z</dcterms:created>
  <dcterms:modified xsi:type="dcterms:W3CDTF">2020-09-16T11:45:01Z</dcterms:modified>
</cp:coreProperties>
</file>